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89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926B5-C68E-4634-8F94-BB27D6825571}" v="3" dt="2025-10-26T19:08:55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3DAF-8DFE-4E83-B969-5DF8385160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906F-73B4-4531-AC7A-CBE9D4760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0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9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82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18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9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1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04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602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434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582E-6634-257F-E220-B9D9B95E4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C3EA1-3F04-83E4-F607-0BD1C8EA8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E40D8-576E-B35E-B6D4-E6EA2C30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C862D-476B-615C-EF9A-B12CB34D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8EBA-C909-A3C1-7EAC-AE225E6B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4DC6-14B9-2D90-B030-2964A90C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6D940-BB3C-0086-B815-ECEFAA275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D86D-B9ED-C5BF-6482-2B7D34D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CC2C-5301-CFB4-C93D-36B48314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21A51-D86E-1068-B5B5-421E4494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5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55EC5-A15C-CCEC-CFD6-A2E97A6A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FBE34-38FE-B161-5DB1-467BCF23C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8A70-79B1-B4B9-420F-C38E1CB5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9596-5A66-BE09-2A63-5310363B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AB5-3913-6C37-04A2-FF042334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0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745799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08344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00450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974748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14771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527064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963502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3813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D282-8B56-B008-C861-1161D1F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A95C-688F-0B05-4AF7-ADBC3BFE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409C-FA98-B44A-47C9-E6F0E266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1C00-36E1-FF8F-0D17-42C4D8F1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064CC-7893-739F-3998-7FEE609D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0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041006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32293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5003-79F4-0B40-D6B7-948A8EF8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7F7F-8756-F7AC-1C7D-A16EE28A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805C-E709-A2B7-9FCA-FE2190F1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0E617-7CF2-8F1D-59BB-4768E1F9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B5080-1FE7-A9D7-B317-DF98B2A9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E922-4B65-0D2B-379E-74E273E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6318-A829-5AA3-AF6E-46C861260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D1647-570D-78B1-8CBF-B09F7246F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E9C6-56F4-661E-28ED-5EBCD87A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5B1F0-C465-862D-AE53-BA135D87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FCA8-CAE9-EC70-FFA1-E8B3BA4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8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AE71-936E-906A-E7FA-C1CC5937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3E4E-8DAC-632F-86D4-362F1E988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C081B-481B-1D13-3EAB-6F7417A9B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70A34-596E-0A25-E45F-F87AFAAFD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C67B6-78A0-07F5-9430-08FE542B5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B26FF-C608-52B3-8B11-9DF1860D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7B4C4-14B5-D4E3-144F-A3572441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47F4-C9A9-B262-91D9-31C2B9AE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00EA-FC72-585C-5CB2-A63C9954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388E2-D581-5FA3-293A-3004C0A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D069D-D91F-5940-84F4-DB3B31ED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A7301-61A9-9226-FF8D-B45ADD2E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4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D7A82-3DEF-D916-2792-2E8B7477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C1618-DF7B-ABBA-9831-9A08F972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BE12A-EE0F-3CAC-7583-704B2526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D670-93FF-376F-43F4-A9F9C61E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EAB3-8CBE-45E7-F1DA-B520A108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20FAD-66A9-64C4-008C-5A2F956E6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D04DE-A61E-00A2-9523-842BA5A6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5D8C4-C272-7F85-BC6C-6D380E7C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5C3B0-37E0-0043-76BB-202F25A1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82FF-F3B5-DE89-2C63-55B3FCDF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6B333-B7AD-40B6-6A65-7ABA825F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E0761-250F-3EDA-028D-B16B5894A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48FF4-A933-D538-F2D5-1617850F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787EC-C471-0F70-A78A-99F005D4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5B850-A69B-37CD-2482-81937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12291-8914-5387-20F2-555843F4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8D73-CECF-405B-0242-0FE72D3A0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78D20-108C-0609-6BB9-BC5AD5B80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3F27-BFD9-3A3C-25E8-E6FD5B9C0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60C2-3DE4-A0C7-51C3-EC75F33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rajesh-n-268ba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SLUG24/Slinky-Slurm-Operato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1924" y="2644676"/>
            <a:ext cx="10928152" cy="1568549"/>
          </a:xfrm>
          <a:prstGeom prst="roundRect">
            <a:avLst>
              <a:gd name="adj" fmla="val 583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4" y="2644676"/>
            <a:ext cx="76200" cy="1568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6081" y="2821682"/>
            <a:ext cx="7100293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Elastic HPC and AI Cloud Orchestration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866081" y="3436044"/>
            <a:ext cx="10516989" cy="25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Bridging Traditional HPC Workflows with Cloud-Native Kubernetes Infrastructure</a:t>
            </a:r>
            <a:endParaRPr lang="en-US" sz="1208" dirty="0"/>
          </a:p>
        </p:txBody>
      </p:sp>
      <p:sp>
        <p:nvSpPr>
          <p:cNvPr id="6" name="Text 3"/>
          <p:cNvSpPr/>
          <p:nvPr/>
        </p:nvSpPr>
        <p:spPr>
          <a:xfrm>
            <a:off x="866081" y="3783508"/>
            <a:ext cx="10516989" cy="25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Rajesh Narayanan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| Portland, OR | Engineering Leader in AI &amp; HPC Infrastructure</a:t>
            </a:r>
            <a:endParaRPr lang="en-US" sz="120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527645"/>
            <a:ext cx="6356152" cy="779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Case Study: Aurora Supercomputer at Argonne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631925" y="1603276"/>
            <a:ext cx="1870769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31924" y="1955602"/>
            <a:ext cx="2900660" cy="94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9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Exascale compute system delivered through Intel + HPE + DOE partnership, achieving breakthrough performance milestones for scientific research and national security applications.</a:t>
            </a:r>
            <a:endParaRPr lang="en-US" sz="917" dirty="0"/>
          </a:p>
        </p:txBody>
      </p:sp>
      <p:sp>
        <p:nvSpPr>
          <p:cNvPr id="6" name="Text 3"/>
          <p:cNvSpPr/>
          <p:nvPr/>
        </p:nvSpPr>
        <p:spPr>
          <a:xfrm>
            <a:off x="631924" y="3095625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10.6K</a:t>
            </a:r>
            <a:endParaRPr lang="en-US" sz="3042" dirty="0"/>
          </a:p>
        </p:txBody>
      </p:sp>
      <p:sp>
        <p:nvSpPr>
          <p:cNvPr id="7" name="Text 4"/>
          <p:cNvSpPr/>
          <p:nvPr/>
        </p:nvSpPr>
        <p:spPr>
          <a:xfrm>
            <a:off x="1302743" y="363458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Compute Nodes</a:t>
            </a:r>
            <a:endParaRPr lang="en-US" sz="1208" dirty="0"/>
          </a:p>
        </p:txBody>
      </p:sp>
      <p:sp>
        <p:nvSpPr>
          <p:cNvPr id="8" name="Text 5"/>
          <p:cNvSpPr/>
          <p:nvPr/>
        </p:nvSpPr>
        <p:spPr>
          <a:xfrm>
            <a:off x="631924" y="4125516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63.7K</a:t>
            </a:r>
            <a:endParaRPr lang="en-US" sz="3042" dirty="0"/>
          </a:p>
        </p:txBody>
      </p:sp>
      <p:sp>
        <p:nvSpPr>
          <p:cNvPr id="9" name="Text 6"/>
          <p:cNvSpPr/>
          <p:nvPr/>
        </p:nvSpPr>
        <p:spPr>
          <a:xfrm>
            <a:off x="1302743" y="466447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GPUs</a:t>
            </a:r>
            <a:endParaRPr lang="en-US" sz="1208" dirty="0"/>
          </a:p>
        </p:txBody>
      </p:sp>
      <p:sp>
        <p:nvSpPr>
          <p:cNvPr id="10" name="Text 7"/>
          <p:cNvSpPr/>
          <p:nvPr/>
        </p:nvSpPr>
        <p:spPr>
          <a:xfrm>
            <a:off x="631924" y="5155407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1.012</a:t>
            </a:r>
            <a:endParaRPr lang="en-US" sz="3042" dirty="0"/>
          </a:p>
        </p:txBody>
      </p:sp>
      <p:sp>
        <p:nvSpPr>
          <p:cNvPr id="11" name="Text 8"/>
          <p:cNvSpPr/>
          <p:nvPr/>
        </p:nvSpPr>
        <p:spPr>
          <a:xfrm>
            <a:off x="1302743" y="569436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ExaFLOPS</a:t>
            </a:r>
            <a:endParaRPr lang="en-US" sz="1208" dirty="0"/>
          </a:p>
        </p:txBody>
      </p:sp>
      <p:sp>
        <p:nvSpPr>
          <p:cNvPr id="12" name="Text 9"/>
          <p:cNvSpPr/>
          <p:nvPr/>
        </p:nvSpPr>
        <p:spPr>
          <a:xfrm>
            <a:off x="631924" y="5882160"/>
            <a:ext cx="2900660" cy="189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9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FP64 Linpack</a:t>
            </a:r>
            <a:endParaRPr lang="en-US" sz="917" dirty="0"/>
          </a:p>
        </p:txBody>
      </p:sp>
      <p:sp>
        <p:nvSpPr>
          <p:cNvPr id="13" name="Text 10"/>
          <p:cNvSpPr/>
          <p:nvPr/>
        </p:nvSpPr>
        <p:spPr>
          <a:xfrm>
            <a:off x="3827860" y="1603276"/>
            <a:ext cx="1870769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Advanced Capabilities</a:t>
            </a:r>
            <a:endParaRPr lang="en-US" sz="1458" dirty="0"/>
          </a:p>
        </p:txBody>
      </p:sp>
      <p:sp>
        <p:nvSpPr>
          <p:cNvPr id="14" name="Text 11"/>
          <p:cNvSpPr/>
          <p:nvPr/>
        </p:nvSpPr>
        <p:spPr>
          <a:xfrm>
            <a:off x="3827859" y="1955602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Power Management: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GEOPM framework for power-aware scheduling under 20 MW budget with real-time energy calculations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3827859" y="2565499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Storage Innovation: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DAOS Object Store with burst buffers and pre-fetching libraries for extreme I/O performance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3827859" y="3175397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Multi-OS Architecture: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Hybrid kernel design (fat + lightweight) optimized for extreme-scale computing workloads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3827859" y="3785294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Prometheus + VoltDB infrastructure sampling every 10 minutes (716KB/node, ~1.6 PB over 4 years)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3827859" y="4395193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Predictive Analytics: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Health modeling and reliability optimization using machine learning on telemetry data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48FA09-56E9-48A0-B92C-9C242440D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9688" y="229393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86973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9E9990F-EAA0-421E-BF7F-0215B677236D}"/>
              </a:ext>
            </a:extLst>
          </p:cNvPr>
          <p:cNvSpPr txBox="1">
            <a:spLocks/>
          </p:cNvSpPr>
          <p:nvPr/>
        </p:nvSpPr>
        <p:spPr>
          <a:xfrm>
            <a:off x="1524000" y="2371725"/>
            <a:ext cx="9144000" cy="1138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solidFill>
                  <a:schemeClr val="tx2"/>
                </a:solidFill>
              </a:rPr>
              <a:t>GPU Driver Task Isolation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41AD84-7880-47DF-83C8-382585A74228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Overview of mechanisms used by GPU drivers to securely and efficiently isolate user jobs on shared GPUs</a:t>
            </a:r>
          </a:p>
        </p:txBody>
      </p:sp>
    </p:spTree>
    <p:extLst>
      <p:ext uri="{BB962C8B-B14F-4D97-AF65-F5344CB8AC3E}">
        <p14:creationId xmlns:p14="http://schemas.microsoft.com/office/powerpoint/2010/main" val="627174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70281A-C3B9-430C-8E1B-89FEE5E868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1ADEEC-3F22-4A4D-A0B3-D2FFA18AF53D}"/>
              </a:ext>
            </a:extLst>
          </p:cNvPr>
          <p:cNvSpPr txBox="1">
            <a:spLocks/>
          </p:cNvSpPr>
          <p:nvPr/>
        </p:nvSpPr>
        <p:spPr>
          <a:xfrm>
            <a:off x="564355" y="1483519"/>
            <a:ext cx="10234613" cy="2517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Modern GPU clusters often share one physical GPU among many jobs.</a:t>
            </a:r>
          </a:p>
          <a:p>
            <a:r>
              <a:rPr lang="en-US">
                <a:solidFill>
                  <a:schemeClr val="tx2"/>
                </a:solidFill>
              </a:rPr>
              <a:t>Isolation prevents one job from interfering with another in terms of security, performance, or stability.</a:t>
            </a:r>
          </a:p>
          <a:p>
            <a:r>
              <a:rPr lang="en-US">
                <a:solidFill>
                  <a:schemeClr val="tx2"/>
                </a:solidFill>
              </a:rPr>
              <a:t>Drivers and hardware enforce this with memory protection, context switching, and partitioning.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F3764-C187-411E-9516-947AF871C4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6609" y="3648472"/>
            <a:ext cx="4458891" cy="29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D55526-F7F6-4DDD-B5D3-EC62199CA4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Key Isolation Mechanisms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719E59-2D13-4E13-8115-AD2D010CCB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1. Context Management – per-job GPU context (registers, queues, state)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2. Virtual Memory – per-context page tables with IOMMU/SMMU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3. Scheduling &amp; Partitioning – time-slicing and hardware partitioning (MIG, SR‑IOV)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4. Command Queue Isolation – separate, validated queues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5. Preemption &amp; Fault Containment – contain faulty kernels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6. Host-Level Controls – containers, cgroups, schedulers restrict GPU access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38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15A16-8841-4604-B6B8-6C7D94314D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Common Flow of GPU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4D708B-03A4-40E1-AC7A-8EDD23954B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1. Scheduler assigns a GPU partition or VF to the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2. Driver creates GPU context and maps memory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3. Commands submitted to isolated queues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4. GPU hardware enforces memory &amp; execution isolation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5. Preemption and error handling contain faults per job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38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8E6AD6-6B0A-47CE-820D-BE58C29073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NVIDIA MIG-Based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1F870E-1133-4B0E-A578-F8B2D1DE28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NVIDIA Multi‑Instance GPU (MIG) partitions GPU into hardware‑isolated slices.</a:t>
            </a:r>
          </a:p>
          <a:p>
            <a:r>
              <a:rPr lang="en-US">
                <a:solidFill>
                  <a:schemeClr val="tx2"/>
                </a:solidFill>
              </a:rPr>
              <a:t>Each slice has dedicated SMs, L2 cache, and memory.</a:t>
            </a:r>
          </a:p>
          <a:p>
            <a:r>
              <a:rPr lang="en-US">
                <a:solidFill>
                  <a:schemeClr val="tx2"/>
                </a:solidFill>
              </a:rPr>
              <a:t>Each job’s context binds to one MIG slice, ensuring secure and predictable workload separation.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2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C8D41-BAED-47CC-9718-3EC756BE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466820"/>
            <a:ext cx="5143499" cy="59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24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7BD182-2D9A-4278-9945-F6F9E33BB9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Intel Gaudi / SR‑IOV-Based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4AEB49-A5E0-44E1-B884-F0D7647905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Intel Gaudi GPUs use PCIe SR‑IOV to expose multiple Virtual Functions (VFs).</a:t>
            </a:r>
          </a:p>
          <a:p>
            <a:r>
              <a:rPr lang="en-US">
                <a:solidFill>
                  <a:schemeClr val="tx2"/>
                </a:solidFill>
              </a:rPr>
              <a:t>Each VF has its own queue, DMA engine, and page tables.</a:t>
            </a:r>
          </a:p>
          <a:p>
            <a:r>
              <a:rPr lang="en-US">
                <a:solidFill>
                  <a:schemeClr val="tx2"/>
                </a:solidFill>
              </a:rPr>
              <a:t>Jobs in containers or VMs bind to separate VFs, managed by the PF driver for secure isolation.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90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5F2DD-FE4F-44EF-BEF7-E95CD3D63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93" y="320145"/>
            <a:ext cx="4672013" cy="64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75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459582"/>
            <a:ext cx="4269184" cy="49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About Rajesh Narayanan</a:t>
            </a:r>
            <a:endParaRPr lang="en-US" sz="3083" dirty="0"/>
          </a:p>
        </p:txBody>
      </p:sp>
      <p:sp>
        <p:nvSpPr>
          <p:cNvPr id="3" name="Text 1"/>
          <p:cNvSpPr/>
          <p:nvPr/>
        </p:nvSpPr>
        <p:spPr>
          <a:xfrm>
            <a:off x="631925" y="1313359"/>
            <a:ext cx="5845671" cy="960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Rajesh Narayanan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(Portland, OR): An engineering leader with 25+ years of experience across Cloud, HPC, AI Infrastructure, and Semiconductor Systems. Formerly an Engineering Manager at Intel, he specialized in scalable design and technical leadership for AI &amp; HPC workloads.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31925" y="2408833"/>
            <a:ext cx="5845671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Led the delivery of the </a:t>
            </a: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Aurora Supercomputer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at Argonne National Laboratory and the </a:t>
            </a: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Intel Tiber AI Developer Cloud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</a:t>
            </a:r>
            <a:endParaRPr lang="en-US" sz="1167" dirty="0"/>
          </a:p>
        </p:txBody>
      </p:sp>
      <p:sp>
        <p:nvSpPr>
          <p:cNvPr id="5" name="Text 3"/>
          <p:cNvSpPr/>
          <p:nvPr/>
        </p:nvSpPr>
        <p:spPr>
          <a:xfrm>
            <a:off x="631925" y="3039070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Connect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31925" y="3435846"/>
            <a:ext cx="5845671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u="sng" dirty="0">
                <a:solidFill>
                  <a:srgbClr val="359DDF"/>
                </a:solidFill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linkedin.com/in/rajesh-n-268ba4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850063" y="1328341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Key Expertise</a:t>
            </a:r>
            <a:endParaRPr lang="en-US" sz="1542" dirty="0"/>
          </a:p>
        </p:txBody>
      </p:sp>
      <p:sp>
        <p:nvSpPr>
          <p:cNvPr id="8" name="Text 6"/>
          <p:cNvSpPr/>
          <p:nvPr/>
        </p:nvSpPr>
        <p:spPr>
          <a:xfrm>
            <a:off x="6850063" y="1725117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Kubernetes orchestration</a:t>
            </a:r>
            <a:endParaRPr lang="en-US" sz="1167" dirty="0"/>
          </a:p>
        </p:txBody>
      </p:sp>
      <p:sp>
        <p:nvSpPr>
          <p:cNvPr id="9" name="Text 7"/>
          <p:cNvSpPr/>
          <p:nvPr/>
        </p:nvSpPr>
        <p:spPr>
          <a:xfrm>
            <a:off x="6850063" y="2017713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Ansible automation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850063" y="2310309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Prometheus monitoring</a:t>
            </a:r>
            <a:endParaRPr lang="en-US" sz="1167" dirty="0"/>
          </a:p>
        </p:txBody>
      </p:sp>
      <p:sp>
        <p:nvSpPr>
          <p:cNvPr id="11" name="Text 9"/>
          <p:cNvSpPr/>
          <p:nvPr/>
        </p:nvSpPr>
        <p:spPr>
          <a:xfrm>
            <a:off x="6850063" y="2602906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VoltDB analytics</a:t>
            </a: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6850063" y="2895501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 scheduling</a:t>
            </a:r>
            <a:endParaRPr lang="en-US" sz="1167" dirty="0"/>
          </a:p>
        </p:txBody>
      </p:sp>
      <p:sp>
        <p:nvSpPr>
          <p:cNvPr id="13" name="Text 11"/>
          <p:cNvSpPr/>
          <p:nvPr/>
        </p:nvSpPr>
        <p:spPr>
          <a:xfrm>
            <a:off x="6850063" y="3188097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Embedded software development</a:t>
            </a:r>
            <a:endParaRPr lang="en-US" sz="1167" dirty="0"/>
          </a:p>
        </p:txBody>
      </p:sp>
      <p:sp>
        <p:nvSpPr>
          <p:cNvPr id="14" name="Text 12"/>
          <p:cNvSpPr/>
          <p:nvPr/>
        </p:nvSpPr>
        <p:spPr>
          <a:xfrm>
            <a:off x="6850063" y="3480694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systems</a:t>
            </a:r>
            <a:endParaRPr lang="en-US" sz="1167" dirty="0"/>
          </a:p>
        </p:txBody>
      </p:sp>
      <p:sp>
        <p:nvSpPr>
          <p:cNvPr id="15" name="Text 13"/>
          <p:cNvSpPr/>
          <p:nvPr/>
        </p:nvSpPr>
        <p:spPr>
          <a:xfrm>
            <a:off x="6850063" y="3870821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Project Highlights</a:t>
            </a:r>
            <a:endParaRPr lang="en-US" sz="1542" dirty="0"/>
          </a:p>
        </p:txBody>
      </p:sp>
      <p:sp>
        <p:nvSpPr>
          <p:cNvPr id="16" name="Text 14"/>
          <p:cNvSpPr/>
          <p:nvPr/>
        </p:nvSpPr>
        <p:spPr>
          <a:xfrm>
            <a:off x="6850063" y="4267597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Intel Tiber AI Cloud: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25K+ customers onboardings, hybrid GPU orchestration.</a:t>
            </a:r>
            <a:endParaRPr lang="en-US" sz="1167" dirty="0"/>
          </a:p>
        </p:txBody>
      </p:sp>
      <p:sp>
        <p:nvSpPr>
          <p:cNvPr id="17" name="Text 15"/>
          <p:cNvSpPr/>
          <p:nvPr/>
        </p:nvSpPr>
        <p:spPr>
          <a:xfrm>
            <a:off x="6850063" y="4800303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Aurora Supercomputer: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&gt;1 ExaFLOPS, 10,624 nodes, 21,248 CPUs, 63,744 GPUs.</a:t>
            </a:r>
            <a:endParaRPr lang="en-US" sz="1167" dirty="0"/>
          </a:p>
        </p:txBody>
      </p:sp>
      <p:sp>
        <p:nvSpPr>
          <p:cNvPr id="18" name="Text 16"/>
          <p:cNvSpPr/>
          <p:nvPr/>
        </p:nvSpPr>
        <p:spPr>
          <a:xfrm>
            <a:off x="6850063" y="5333008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HPC Infrastructure: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Kubernetes orchestration, AIML enablement.</a:t>
            </a:r>
            <a:endParaRPr lang="en-US" sz="1167" dirty="0"/>
          </a:p>
        </p:txBody>
      </p:sp>
      <p:sp>
        <p:nvSpPr>
          <p:cNvPr id="19" name="Text 17"/>
          <p:cNvSpPr/>
          <p:nvPr/>
        </p:nvSpPr>
        <p:spPr>
          <a:xfrm>
            <a:off x="6850063" y="5865714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Prometheus + VoltDB, Rapid MQ, petabyte/year anomaly detection.</a:t>
            </a:r>
            <a:endParaRPr lang="en-US" sz="116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4DFD6-AA67-4065-A334-540301CD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071470"/>
            <a:ext cx="6515100" cy="578653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6CCEEE0C-B647-4EB8-A77C-25C96DF875A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220325" cy="861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GPU Core Architecture Comparison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50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F11757-9FD4-41BE-A08E-0BC17EE371BE}"/>
              </a:ext>
            </a:extLst>
          </p:cNvPr>
          <p:cNvSpPr txBox="1">
            <a:spLocks/>
          </p:cNvSpPr>
          <p:nvPr/>
        </p:nvSpPr>
        <p:spPr>
          <a:xfrm>
            <a:off x="838200" y="207964"/>
            <a:ext cx="10334625" cy="920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Interconnect Architecture Comparison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F409B-4A8F-47E2-991F-76577E33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160" y="1887371"/>
            <a:ext cx="6347680" cy="47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96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DB2597-A919-4DA8-A3B3-F88B67A2188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Appendix: Acronyms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DB6CA2-0C11-44DF-8525-60F9F309E1BA}"/>
              </a:ext>
            </a:extLst>
          </p:cNvPr>
          <p:cNvSpPr txBox="1">
            <a:spLocks/>
          </p:cNvSpPr>
          <p:nvPr/>
        </p:nvSpPr>
        <p:spPr>
          <a:xfrm>
            <a:off x="938213" y="1038226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GPU: Graphics Processing Unit – hardware accelerator for compute and graphics</a:t>
            </a:r>
          </a:p>
          <a:p>
            <a:r>
              <a:rPr lang="en-US" sz="2000" dirty="0">
                <a:solidFill>
                  <a:schemeClr val="tx2"/>
                </a:solidFill>
              </a:rPr>
              <a:t>SM: Streaming Multiprocessor – core compute unit in NVIDIA GPUs</a:t>
            </a:r>
          </a:p>
          <a:p>
            <a:r>
              <a:rPr lang="en-US" sz="2000" dirty="0">
                <a:solidFill>
                  <a:schemeClr val="tx2"/>
                </a:solidFill>
              </a:rPr>
              <a:t>HBM: High‑Bandwidth Memory – fast on‑package memory for GPUs</a:t>
            </a:r>
          </a:p>
          <a:p>
            <a:r>
              <a:rPr lang="en-US" sz="2000" dirty="0">
                <a:solidFill>
                  <a:schemeClr val="tx2"/>
                </a:solidFill>
              </a:rPr>
              <a:t>MIG: Multi‑Instance GPU – NVIDIA feature that partitions a GPU into isolated slices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SR‑IOV: Single Root I/O Virtualization – PCIe technology to virtualize a device into multiple functions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VF: Virtual Function – virtualized GPU instance presented to a VM or container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PF: Physical Function – host‑level GPU function managing all VFs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IOMMU / SMMU: I/O Memory Management Unit / System MMU – hardware for memory protection of DMA</a:t>
            </a:r>
          </a:p>
          <a:p>
            <a:r>
              <a:rPr lang="en-US" sz="2000" dirty="0">
                <a:solidFill>
                  <a:schemeClr val="tx2"/>
                </a:solidFill>
              </a:rPr>
              <a:t>DMA: Direct Memory Access – allows GPU to access host or device memory directly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RAS: Reliability, Availability, and Serviceability – hardware error detection and reporting framework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SMT / Preemption: Simultaneous Multithreading / Preemption – techniques for scheduling and isolating GPU workloads</a:t>
            </a:r>
          </a:p>
        </p:txBody>
      </p:sp>
    </p:spTree>
    <p:extLst>
      <p:ext uri="{BB962C8B-B14F-4D97-AF65-F5344CB8AC3E}">
        <p14:creationId xmlns:p14="http://schemas.microsoft.com/office/powerpoint/2010/main" val="33847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683644"/>
            <a:ext cx="7839869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The Challenge: Traditional HPC Limitations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31924" y="2519164"/>
            <a:ext cx="3537347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4" y="2519164"/>
            <a:ext cx="76200" cy="19720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6081" y="2696170"/>
            <a:ext cx="2078633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Lack of Elasticity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866081" y="3050680"/>
            <a:ext cx="3126184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Traditional HPC clusters had fixed resource allocation, lacking dynamic scalability. Resources idled during low utilization; jobs queued during peak.</a:t>
            </a:r>
            <a:endParaRPr lang="en-US" sz="1208" dirty="0"/>
          </a:p>
        </p:txBody>
      </p:sp>
      <p:sp>
        <p:nvSpPr>
          <p:cNvPr id="7" name="Shape 4"/>
          <p:cNvSpPr/>
          <p:nvPr/>
        </p:nvSpPr>
        <p:spPr>
          <a:xfrm>
            <a:off x="4327228" y="2519164"/>
            <a:ext cx="3537446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78" y="2519164"/>
            <a:ext cx="76200" cy="19720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61383" y="2696170"/>
            <a:ext cx="2323902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Poor Resource Efficiency</a:t>
            </a:r>
            <a:endParaRPr lang="en-US" sz="1625" dirty="0"/>
          </a:p>
        </p:txBody>
      </p:sp>
      <p:sp>
        <p:nvSpPr>
          <p:cNvPr id="10" name="Text 6"/>
          <p:cNvSpPr/>
          <p:nvPr/>
        </p:nvSpPr>
        <p:spPr>
          <a:xfrm>
            <a:off x="4561384" y="3050680"/>
            <a:ext cx="3126283" cy="126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Static provisioning resulted in over- or underprovisioning, creating bottlenecks. Suboptimal GPU utilization meant expensive hardware was underutilized.</a:t>
            </a:r>
            <a:endParaRPr lang="en-US" sz="1208" dirty="0"/>
          </a:p>
        </p:txBody>
      </p:sp>
      <p:sp>
        <p:nvSpPr>
          <p:cNvPr id="11" name="Shape 7"/>
          <p:cNvSpPr/>
          <p:nvPr/>
        </p:nvSpPr>
        <p:spPr>
          <a:xfrm>
            <a:off x="8022630" y="2519164"/>
            <a:ext cx="3537347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80" y="2519164"/>
            <a:ext cx="76200" cy="19720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56786" y="2696170"/>
            <a:ext cx="2078633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Integration Gaps</a:t>
            </a:r>
            <a:endParaRPr lang="en-US" sz="1625" dirty="0"/>
          </a:p>
        </p:txBody>
      </p:sp>
      <p:sp>
        <p:nvSpPr>
          <p:cNvPr id="14" name="Text 9"/>
          <p:cNvSpPr/>
          <p:nvPr/>
        </p:nvSpPr>
        <p:spPr>
          <a:xfrm>
            <a:off x="8256786" y="3050680"/>
            <a:ext cx="3126184" cy="126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HPC and AI workloads were siloed, using separate orchestration systems. No unified platform connected traditional batch scheduling with cloud-native container orchestration.</a:t>
            </a:r>
            <a:endParaRPr lang="en-US" sz="1208" dirty="0"/>
          </a:p>
        </p:txBody>
      </p:sp>
      <p:sp>
        <p:nvSpPr>
          <p:cNvPr id="15" name="Text 10"/>
          <p:cNvSpPr/>
          <p:nvPr/>
        </p:nvSpPr>
        <p:spPr>
          <a:xfrm>
            <a:off x="631924" y="4668937"/>
            <a:ext cx="10928152" cy="50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Strategic Goal: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Integrate HPC batch workloads and AI training jobs into a unified, elastic, cloud-native infrastructure that delivers both reliability and performance at scale.</a:t>
            </a:r>
            <a:endParaRPr lang="en-US" sz="120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529034"/>
            <a:ext cx="6938764" cy="467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Solution: Elastic Kubernetes Pods for HPC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31924" y="1352055"/>
            <a:ext cx="2244923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Architecture Overview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1924" y="1774825"/>
            <a:ext cx="5290642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Our solution introduces </a:t>
            </a: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Elastic Kubernetes Pods (EKP)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— a hybrid orchestration model that enables Slurm workload manager to dynamically provision Kubernetes pods as compute nodes. Instead of waiting for bare-metal or VM provisioning, Slurm launches containerized compute pods on-demand, executes jobs, and tears down resources automatically.</a:t>
            </a:r>
            <a:endParaRPr lang="en-US" sz="1083" dirty="0"/>
          </a:p>
        </p:txBody>
      </p:sp>
      <p:sp>
        <p:nvSpPr>
          <p:cNvPr id="5" name="Text 3"/>
          <p:cNvSpPr/>
          <p:nvPr/>
        </p:nvSpPr>
        <p:spPr>
          <a:xfrm>
            <a:off x="631924" y="3267174"/>
            <a:ext cx="529064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Key Innovation: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This approach merges HPC-style batch scheduling with elastic, container-based resource management, delivering cloud-native benefits to traditional HPC workflows.</a:t>
            </a:r>
            <a:endParaRPr lang="en-US" sz="1083" dirty="0"/>
          </a:p>
        </p:txBody>
      </p:sp>
      <p:sp>
        <p:nvSpPr>
          <p:cNvPr id="6" name="Text 4"/>
          <p:cNvSpPr/>
          <p:nvPr/>
        </p:nvSpPr>
        <p:spPr>
          <a:xfrm>
            <a:off x="6275785" y="1369815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01</a:t>
            </a:r>
            <a:endParaRPr lang="en-US" sz="108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1592362"/>
            <a:ext cx="5290642" cy="1905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75784" y="1701503"/>
            <a:ext cx="2878038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User submits job via Jupyter or CLI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6275785" y="2184103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02</a:t>
            </a:r>
            <a:endParaRPr lang="en-US" sz="1083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2392462"/>
            <a:ext cx="5290642" cy="190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75784" y="2515791"/>
            <a:ext cx="2779613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Slurm Controller receives request</a:t>
            </a:r>
            <a:endParaRPr lang="en-US" sz="1458" dirty="0"/>
          </a:p>
        </p:txBody>
      </p:sp>
      <p:sp>
        <p:nvSpPr>
          <p:cNvPr id="12" name="Text 8"/>
          <p:cNvSpPr/>
          <p:nvPr/>
        </p:nvSpPr>
        <p:spPr>
          <a:xfrm>
            <a:off x="6275785" y="2998391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03</a:t>
            </a:r>
            <a:endParaRPr lang="en-US" sz="1083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3192562"/>
            <a:ext cx="5290642" cy="190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75785" y="3330079"/>
            <a:ext cx="3086894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Kubernetes provisions compute pods</a:t>
            </a:r>
            <a:endParaRPr lang="en-US" sz="1458" dirty="0"/>
          </a:p>
        </p:txBody>
      </p:sp>
      <p:sp>
        <p:nvSpPr>
          <p:cNvPr id="15" name="Text 10"/>
          <p:cNvSpPr/>
          <p:nvPr/>
        </p:nvSpPr>
        <p:spPr>
          <a:xfrm>
            <a:off x="6275785" y="3812680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04</a:t>
            </a:r>
            <a:endParaRPr lang="en-US" sz="1083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3992662"/>
            <a:ext cx="5290642" cy="190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75784" y="4144368"/>
            <a:ext cx="2939753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Pods execute workload with slurmd</a:t>
            </a:r>
            <a:endParaRPr lang="en-US" sz="1458" dirty="0"/>
          </a:p>
        </p:txBody>
      </p:sp>
      <p:sp>
        <p:nvSpPr>
          <p:cNvPr id="18" name="Text 12"/>
          <p:cNvSpPr/>
          <p:nvPr/>
        </p:nvSpPr>
        <p:spPr>
          <a:xfrm>
            <a:off x="6275785" y="4626968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05</a:t>
            </a:r>
            <a:endParaRPr lang="en-US" sz="1083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4792762"/>
            <a:ext cx="5290642" cy="190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275784" y="4958656"/>
            <a:ext cx="3157042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Resources terminate post-completion</a:t>
            </a:r>
            <a:endParaRPr lang="en-US" sz="1458" dirty="0"/>
          </a:p>
        </p:txBody>
      </p:sp>
      <p:sp>
        <p:nvSpPr>
          <p:cNvPr id="21" name="Shape 14"/>
          <p:cNvSpPr/>
          <p:nvPr/>
        </p:nvSpPr>
        <p:spPr>
          <a:xfrm>
            <a:off x="631924" y="5619082"/>
            <a:ext cx="10928152" cy="24110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2" name="Text 15"/>
          <p:cNvSpPr/>
          <p:nvPr/>
        </p:nvSpPr>
        <p:spPr>
          <a:xfrm>
            <a:off x="631924" y="5874048"/>
            <a:ext cx="1092815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Technical Specifications: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50 compute nodes | 400 GPUs | 200 Gbps network fabric | 1TB RAM per node | 128GB HBM per GPU | NFS/ZFS shared volumes | Support for 2 parallel jobs per GPU | 8 HPC parallel jobs per user</a:t>
            </a:r>
            <a:endParaRPr lang="en-US" sz="10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496" y="349548"/>
            <a:ext cx="6146205" cy="31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Architecture Evolution: From Bare Metal to Elastic Pods</a:t>
            </a:r>
            <a:endParaRPr lang="en-US" sz="1958" dirty="0"/>
          </a:p>
        </p:txBody>
      </p:sp>
      <p:sp>
        <p:nvSpPr>
          <p:cNvPr id="3" name="Text 1"/>
          <p:cNvSpPr/>
          <p:nvPr/>
        </p:nvSpPr>
        <p:spPr>
          <a:xfrm>
            <a:off x="508496" y="901502"/>
            <a:ext cx="1505545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Previous State</a:t>
            </a:r>
            <a:endParaRPr lang="en-US" sz="116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6" y="1196876"/>
            <a:ext cx="4400878" cy="45548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496" y="5858967"/>
            <a:ext cx="5243017" cy="304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Traditional architecture relied on bare-metal servers with static provisioning. Jobs waited in queue for physical resources to become available, leading to poor utilization and extended wait times.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990432" y="901502"/>
            <a:ext cx="1529557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Current State with EKP</a:t>
            </a:r>
            <a:endParaRPr lang="en-US" sz="116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32" y="1196876"/>
            <a:ext cx="5747858" cy="43591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8967" y="5858967"/>
            <a:ext cx="5699323" cy="304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Modern elastic architecture leverages Kubernetes pod orchestration. Compute resources provision dynamically in seconds, scale based on demand, and terminate automatically, maximizing efficiency and throughput.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508496" y="6356946"/>
            <a:ext cx="11175008" cy="152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Transformation Impact: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Migration from static bare-metal provisioning to dynamic pod orchestration reduced job start times by 50% while improving GPU utilization by 3×.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439" y="173075"/>
            <a:ext cx="5405438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System Architecture: Component Interaction</a:t>
            </a:r>
            <a:endParaRPr lang="en-US" sz="2125" dirty="0"/>
          </a:p>
        </p:txBody>
      </p:sp>
      <p:sp>
        <p:nvSpPr>
          <p:cNvPr id="4" name="Shape 1"/>
          <p:cNvSpPr/>
          <p:nvPr/>
        </p:nvSpPr>
        <p:spPr>
          <a:xfrm>
            <a:off x="690612" y="4292303"/>
            <a:ext cx="3574257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4" y="4401245"/>
            <a:ext cx="307975" cy="30797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188" y="4485879"/>
            <a:ext cx="138608" cy="1386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9555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Slurm Controller</a:t>
            </a:r>
            <a:endParaRPr lang="en-US" sz="1000" dirty="0"/>
          </a:p>
        </p:txBody>
      </p:sp>
      <p:sp>
        <p:nvSpPr>
          <p:cNvPr id="8" name="Text 3"/>
          <p:cNvSpPr/>
          <p:nvPr/>
        </p:nvSpPr>
        <p:spPr>
          <a:xfrm>
            <a:off x="799554" y="5042198"/>
            <a:ext cx="3356372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Manages job queues, triggers elastic provisioning, communicates with Kubernetes, monitors jobs.</a:t>
            </a:r>
            <a:endParaRPr lang="en-US" sz="1000" dirty="0"/>
          </a:p>
        </p:txBody>
      </p:sp>
      <p:sp>
        <p:nvSpPr>
          <p:cNvPr id="9" name="Shape 4"/>
          <p:cNvSpPr/>
          <p:nvPr/>
        </p:nvSpPr>
        <p:spPr>
          <a:xfrm>
            <a:off x="4367460" y="4292303"/>
            <a:ext cx="3574356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403" y="4401245"/>
            <a:ext cx="307975" cy="30797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036" y="4485879"/>
            <a:ext cx="138608" cy="138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476403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Kubernetes Cluster</a:t>
            </a:r>
            <a:endParaRPr lang="en-US" sz="1000" dirty="0"/>
          </a:p>
        </p:txBody>
      </p:sp>
      <p:sp>
        <p:nvSpPr>
          <p:cNvPr id="13" name="Text 6"/>
          <p:cNvSpPr/>
          <p:nvPr/>
        </p:nvSpPr>
        <p:spPr>
          <a:xfrm>
            <a:off x="4476403" y="5042198"/>
            <a:ext cx="3356471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Schedules compute pods, provides elastic scaling, manages pod lifecycle and cleanup.</a:t>
            </a:r>
            <a:endParaRPr lang="en-US" sz="1000" dirty="0"/>
          </a:p>
        </p:txBody>
      </p:sp>
      <p:sp>
        <p:nvSpPr>
          <p:cNvPr id="14" name="Shape 7"/>
          <p:cNvSpPr/>
          <p:nvPr/>
        </p:nvSpPr>
        <p:spPr>
          <a:xfrm>
            <a:off x="8044407" y="4292303"/>
            <a:ext cx="3574257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350" y="4401245"/>
            <a:ext cx="307975" cy="30797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7984" y="4485879"/>
            <a:ext cx="138608" cy="13860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153350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Elastic Compute Pods</a:t>
            </a:r>
            <a:endParaRPr lang="en-US" sz="1000" dirty="0"/>
          </a:p>
        </p:txBody>
      </p:sp>
      <p:sp>
        <p:nvSpPr>
          <p:cNvPr id="18" name="Text 9"/>
          <p:cNvSpPr/>
          <p:nvPr/>
        </p:nvSpPr>
        <p:spPr>
          <a:xfrm>
            <a:off x="8153350" y="5042198"/>
            <a:ext cx="3356372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Run slurmd daemon, register as compute nodes, execute workloads, terminate post-job.</a:t>
            </a:r>
            <a:endParaRPr lang="en-US" sz="1000" dirty="0"/>
          </a:p>
        </p:txBody>
      </p:sp>
      <p:sp>
        <p:nvSpPr>
          <p:cNvPr id="19" name="Text 10"/>
          <p:cNvSpPr/>
          <p:nvPr/>
        </p:nvSpPr>
        <p:spPr>
          <a:xfrm>
            <a:off x="690612" y="5595243"/>
            <a:ext cx="10928152" cy="164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Each pod runs a lightweight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daemon, dynamically joining the Slurm cluster as a compute node capable of executing MPI, GPU, and HPC workloads, terminating automatically post-job.</a:t>
            </a:r>
            <a:endParaRPr lang="en-US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040B66-E41F-5BD0-1722-BD0ADDFD41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382" y="780309"/>
            <a:ext cx="7841038" cy="31285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476" y="368796"/>
            <a:ext cx="4206677" cy="25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Implementation: Configuration Highlights</a:t>
            </a:r>
            <a:endParaRPr lang="en-US" sz="1792" dirty="0"/>
          </a:p>
        </p:txBody>
      </p:sp>
      <p:sp>
        <p:nvSpPr>
          <p:cNvPr id="3" name="Text 1"/>
          <p:cNvSpPr/>
          <p:nvPr/>
        </p:nvSpPr>
        <p:spPr>
          <a:xfrm>
            <a:off x="536476" y="873523"/>
            <a:ext cx="1915418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1: Build or pull a Slurm Pod Image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36476" y="1104007"/>
            <a:ext cx="5453162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Create container image with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munge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authentication, and minimal dependencies. Store in ECR image repository for deployment. Configure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to point to the controller.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36476" y="1470125"/>
            <a:ext cx="2720578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2: Create Kubernetes Service Account and RBAC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36476" y="1700609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Give Slurm permission to create pods using the following Kubernetes YAML configurations: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536476" y="1938140"/>
            <a:ext cx="5453162" cy="3916594"/>
          </a:xfrm>
          <a:prstGeom prst="roundRect">
            <a:avLst>
              <a:gd name="adj" fmla="val 293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6"/>
          <p:cNvSpPr/>
          <p:nvPr/>
        </p:nvSpPr>
        <p:spPr>
          <a:xfrm>
            <a:off x="532210" y="1938140"/>
            <a:ext cx="5461694" cy="3916594"/>
          </a:xfrm>
          <a:prstGeom prst="roundRect">
            <a:avLst>
              <a:gd name="adj" fmla="val 29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19323" y="2003525"/>
            <a:ext cx="5287467" cy="3801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00" dirty="0" err="1"/>
              <a:t>apiVersion</a:t>
            </a:r>
            <a:r>
              <a:rPr lang="en-US" sz="1000" dirty="0"/>
              <a:t>: rbac.authorization.k8s.io/v1</a:t>
            </a:r>
          </a:p>
          <a:p>
            <a:r>
              <a:rPr lang="en-US" sz="1000" dirty="0"/>
              <a:t>kind: Role</a:t>
            </a:r>
          </a:p>
          <a:p>
            <a:r>
              <a:rPr lang="en-US" sz="1000" dirty="0"/>
              <a:t>metadata:</a:t>
            </a:r>
          </a:p>
          <a:p>
            <a:r>
              <a:rPr lang="en-US" sz="1000" dirty="0"/>
              <a:t>name: </a:t>
            </a:r>
            <a:r>
              <a:rPr lang="en-US" sz="1000" dirty="0" err="1"/>
              <a:t>slurm</a:t>
            </a:r>
            <a:r>
              <a:rPr lang="en-US" sz="1000" dirty="0"/>
              <a:t>-elastic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rules: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apiGroups</a:t>
            </a:r>
            <a:r>
              <a:rPr lang="en-US" sz="1000" dirty="0"/>
              <a:t>: [""]</a:t>
            </a:r>
          </a:p>
          <a:p>
            <a:r>
              <a:rPr lang="en-US" sz="1000" dirty="0"/>
              <a:t>  resources: ["pods"]</a:t>
            </a:r>
          </a:p>
          <a:p>
            <a:r>
              <a:rPr lang="en-US" sz="1000" dirty="0"/>
              <a:t>  verbs: ["create", "delete", "list", "get"]</a:t>
            </a:r>
          </a:p>
          <a:p>
            <a:r>
              <a:rPr lang="en-US" sz="1000" dirty="0"/>
              <a:t>---</a:t>
            </a:r>
          </a:p>
          <a:p>
            <a:r>
              <a:rPr lang="en-US" sz="1000" dirty="0" err="1"/>
              <a:t>apiVersion</a:t>
            </a:r>
            <a:r>
              <a:rPr lang="en-US" sz="1000" dirty="0"/>
              <a:t>: rbac.authorization.k8s.io/v1</a:t>
            </a:r>
          </a:p>
          <a:p>
            <a:r>
              <a:rPr lang="en-US" sz="1000" dirty="0"/>
              <a:t>kind: </a:t>
            </a:r>
            <a:r>
              <a:rPr lang="en-US" sz="1000" dirty="0" err="1"/>
              <a:t>RoleBinding</a:t>
            </a:r>
            <a:endParaRPr lang="en-US" sz="1000" dirty="0"/>
          </a:p>
          <a:p>
            <a:r>
              <a:rPr lang="en-US" sz="1000" dirty="0"/>
              <a:t>metadata:</a:t>
            </a:r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r>
              <a:rPr lang="en-US" sz="1000" dirty="0"/>
              <a:t>-elastic-binding</a:t>
            </a:r>
          </a:p>
          <a:p>
            <a:r>
              <a:rPr lang="en-US" sz="1000" dirty="0" err="1"/>
              <a:t>roleRef</a:t>
            </a:r>
            <a:r>
              <a:rPr lang="en-US" sz="1000" dirty="0"/>
              <a:t>:</a:t>
            </a:r>
          </a:p>
          <a:p>
            <a:r>
              <a:rPr lang="en-US" sz="1000" dirty="0"/>
              <a:t>  kind: Role</a:t>
            </a:r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r>
              <a:rPr lang="en-US" sz="1000" dirty="0"/>
              <a:t>-elastic</a:t>
            </a:r>
          </a:p>
          <a:p>
            <a:r>
              <a:rPr lang="en-US" sz="1000" dirty="0"/>
              <a:t>  </a:t>
            </a:r>
            <a:r>
              <a:rPr lang="en-US" sz="1000" dirty="0" err="1"/>
              <a:t>apiGroup</a:t>
            </a:r>
            <a:r>
              <a:rPr lang="en-US" sz="1000" dirty="0"/>
              <a:t>: rbac.authorization.k8s.io</a:t>
            </a:r>
          </a:p>
          <a:p>
            <a:r>
              <a:rPr lang="en-US" sz="1000" dirty="0"/>
              <a:t>subjects:</a:t>
            </a:r>
          </a:p>
          <a:p>
            <a:r>
              <a:rPr lang="en-US" sz="1000" dirty="0"/>
              <a:t>- kind: </a:t>
            </a:r>
            <a:r>
              <a:rPr lang="en-US" sz="1000" dirty="0" err="1"/>
              <a:t>ServiceAccount</a:t>
            </a:r>
            <a:endParaRPr lang="en-US" sz="1000" dirty="0"/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endParaRPr lang="en-US" sz="1000" dirty="0"/>
          </a:p>
          <a:p>
            <a:r>
              <a:rPr lang="en-US" sz="1000" dirty="0"/>
              <a:t>  namespace: default</a:t>
            </a:r>
          </a:p>
          <a:p>
            <a:pPr>
              <a:lnSpc>
                <a:spcPts val="1083"/>
              </a:lnSpc>
            </a:pP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6208712" y="873523"/>
            <a:ext cx="2348707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3: Configure slurm.conf for Elastic Nodes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6208712" y="1104007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Update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with elastic node definitions. Add the following example snippet: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208712" y="1341537"/>
            <a:ext cx="5453162" cy="482858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3" name="Shape 11"/>
          <p:cNvSpPr/>
          <p:nvPr/>
        </p:nvSpPr>
        <p:spPr>
          <a:xfrm>
            <a:off x="6291561" y="1352450"/>
            <a:ext cx="5461694" cy="54984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4" name="Text 12"/>
          <p:cNvSpPr/>
          <p:nvPr/>
        </p:nvSpPr>
        <p:spPr>
          <a:xfrm>
            <a:off x="6291560" y="1406921"/>
            <a:ext cx="5287467" cy="482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slurm.conf snippet for elastic nodes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NodeName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=elastic[1-100] State=CLOUD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PartitionName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=ekp Nodes=elastic[1-100] Default=YES 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MaxTime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=INFINITE State=UP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6208713" y="2026941"/>
            <a:ext cx="1611709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4: Add Slurm Prolog Plugin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6208712" y="2219325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Configure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to use a Prolog script for dynamic pod provisioning. Example: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6208712" y="2456855"/>
            <a:ext cx="5453162" cy="360225"/>
          </a:xfrm>
          <a:prstGeom prst="roundRect">
            <a:avLst>
              <a:gd name="adj" fmla="val 3191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8" name="Shape 16"/>
          <p:cNvSpPr/>
          <p:nvPr/>
        </p:nvSpPr>
        <p:spPr>
          <a:xfrm>
            <a:off x="6204446" y="2456855"/>
            <a:ext cx="5461694" cy="360225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9" name="Text 17"/>
          <p:cNvSpPr/>
          <p:nvPr/>
        </p:nvSpPr>
        <p:spPr>
          <a:xfrm>
            <a:off x="6291560" y="2522240"/>
            <a:ext cx="5287467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slurm.conf snippet for prologProlog=/etc/slurm/prolog.sh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6208712" y="2964656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Example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prolog.sh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script (simplified):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6208712" y="3202186"/>
            <a:ext cx="5453162" cy="728125"/>
          </a:xfrm>
          <a:prstGeom prst="roundRect">
            <a:avLst>
              <a:gd name="adj" fmla="val 1579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2" name="Shape 20"/>
          <p:cNvSpPr/>
          <p:nvPr/>
        </p:nvSpPr>
        <p:spPr>
          <a:xfrm>
            <a:off x="6204446" y="3202186"/>
            <a:ext cx="5461694" cy="72812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3" name="Text 21"/>
          <p:cNvSpPr/>
          <p:nvPr/>
        </p:nvSpPr>
        <p:spPr>
          <a:xfrm>
            <a:off x="6291560" y="3210420"/>
            <a:ext cx="5461694" cy="75647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#!/bin/bash</a:t>
            </a:r>
          </a:p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Example prolog.sh script</a:t>
            </a:r>
          </a:p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NODELIST=$SLURM_JOB_NODELIST</a:t>
            </a:r>
          </a:p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Logic to call kubectl to provision pods for NODELIST</a:t>
            </a:r>
          </a:p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e.g., kubectl apply -f pod-template.yaml --selector=slurm.node=$NODELIST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208713" y="4128493"/>
            <a:ext cx="1439863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5: Test Job Submission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208712" y="4358978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Submit a test job via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sbatch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and verify successful execution on elastic nodes.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6208712" y="4596507"/>
            <a:ext cx="5453162" cy="360225"/>
          </a:xfrm>
          <a:prstGeom prst="roundRect">
            <a:avLst>
              <a:gd name="adj" fmla="val 3191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7" name="Shape 25"/>
          <p:cNvSpPr/>
          <p:nvPr/>
        </p:nvSpPr>
        <p:spPr>
          <a:xfrm>
            <a:off x="6204446" y="4596507"/>
            <a:ext cx="5461694" cy="360225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8" name="Text 26"/>
          <p:cNvSpPr/>
          <p:nvPr/>
        </p:nvSpPr>
        <p:spPr>
          <a:xfrm>
            <a:off x="6291560" y="4661892"/>
            <a:ext cx="5287467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Example </a:t>
            </a: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sbatch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command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sbatch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--nodes=2 --wrap="hostname"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6208712" y="5104308"/>
            <a:ext cx="5453162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Verify pod creation in Kubernetes,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registration, workload execution, and automatic pod termination after job completion.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948" y="432395"/>
            <a:ext cx="4978301" cy="49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8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Results and Business Impact</a:t>
            </a:r>
            <a:endParaRPr lang="en-US" sz="3083" dirty="0"/>
          </a:p>
        </p:txBody>
      </p:sp>
      <p:sp>
        <p:nvSpPr>
          <p:cNvPr id="3" name="Text 1"/>
          <p:cNvSpPr/>
          <p:nvPr/>
        </p:nvSpPr>
        <p:spPr>
          <a:xfrm>
            <a:off x="1470223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50%</a:t>
            </a:r>
            <a:endParaRPr lang="en-US" sz="29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11" y="1259781"/>
            <a:ext cx="2240856" cy="2240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228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Faster Job Start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28947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Reduced provisioning time from minutes to seconds with dynamic pod creation</a:t>
            </a:r>
            <a:endParaRPr lang="en-US" sz="1167" dirty="0"/>
          </a:p>
        </p:txBody>
      </p:sp>
      <p:sp>
        <p:nvSpPr>
          <p:cNvPr id="7" name="Text 4"/>
          <p:cNvSpPr/>
          <p:nvPr/>
        </p:nvSpPr>
        <p:spPr>
          <a:xfrm>
            <a:off x="5177135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3X</a:t>
            </a:r>
            <a:endParaRPr lang="en-US" sz="29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23" y="1259781"/>
            <a:ext cx="2240856" cy="22408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13139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GPU Utilization</a:t>
            </a:r>
            <a:endParaRPr lang="en-US" sz="1542" dirty="0"/>
          </a:p>
        </p:txBody>
      </p:sp>
      <p:sp>
        <p:nvSpPr>
          <p:cNvPr id="10" name="Text 6"/>
          <p:cNvSpPr/>
          <p:nvPr/>
        </p:nvSpPr>
        <p:spPr>
          <a:xfrm>
            <a:off x="4335859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Improved resource efficiency through elastic scaling and auto-termination</a:t>
            </a:r>
            <a:endParaRPr lang="en-US" sz="1167" dirty="0"/>
          </a:p>
        </p:txBody>
      </p:sp>
      <p:sp>
        <p:nvSpPr>
          <p:cNvPr id="11" name="Text 7"/>
          <p:cNvSpPr/>
          <p:nvPr/>
        </p:nvSpPr>
        <p:spPr>
          <a:xfrm>
            <a:off x="8884047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25K+</a:t>
            </a:r>
            <a:endParaRPr lang="en-US" sz="291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435" y="1259781"/>
            <a:ext cx="2240856" cy="22408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20051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Active Users</a:t>
            </a:r>
            <a:endParaRPr lang="en-US" sz="1542" dirty="0"/>
          </a:p>
        </p:txBody>
      </p:sp>
      <p:sp>
        <p:nvSpPr>
          <p:cNvPr id="14" name="Text 9"/>
          <p:cNvSpPr/>
          <p:nvPr/>
        </p:nvSpPr>
        <p:spPr>
          <a:xfrm>
            <a:off x="8042771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Successfully scaled Intel Tiber AI Cloud to support enterprise workloads</a:t>
            </a:r>
            <a:endParaRPr lang="en-US" sz="1167" dirty="0"/>
          </a:p>
        </p:txBody>
      </p:sp>
      <p:sp>
        <p:nvSpPr>
          <p:cNvPr id="15" name="Text 10"/>
          <p:cNvSpPr/>
          <p:nvPr/>
        </p:nvSpPr>
        <p:spPr>
          <a:xfrm>
            <a:off x="628948" y="4817865"/>
            <a:ext cx="2544465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Technical Achievements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8947" y="5261968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Unified orchestration for HPC batch jobs and AI training workloads</a:t>
            </a:r>
            <a:endParaRPr lang="en-US" sz="1167" dirty="0"/>
          </a:p>
        </p:txBody>
      </p:sp>
      <p:sp>
        <p:nvSpPr>
          <p:cNvPr id="17" name="Text 12"/>
          <p:cNvSpPr/>
          <p:nvPr/>
        </p:nvSpPr>
        <p:spPr>
          <a:xfrm>
            <a:off x="628947" y="5553174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Auto-scaling compute infrastructure based on real-time demand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28947" y="5844382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Hybrid cloud capabilities enabling multi-region deployments</a:t>
            </a:r>
            <a:endParaRPr lang="en-US" sz="1167" dirty="0"/>
          </a:p>
        </p:txBody>
      </p:sp>
      <p:sp>
        <p:nvSpPr>
          <p:cNvPr id="19" name="Text 14"/>
          <p:cNvSpPr/>
          <p:nvPr/>
        </p:nvSpPr>
        <p:spPr>
          <a:xfrm>
            <a:off x="628947" y="6135589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Seamless integration with existing Slurm-based workflows</a:t>
            </a:r>
            <a:endParaRPr lang="en-US" sz="1167" dirty="0"/>
          </a:p>
        </p:txBody>
      </p:sp>
      <p:sp>
        <p:nvSpPr>
          <p:cNvPr id="20" name="Text 15"/>
          <p:cNvSpPr/>
          <p:nvPr/>
        </p:nvSpPr>
        <p:spPr>
          <a:xfrm>
            <a:off x="6284516" y="4817865"/>
            <a:ext cx="2358728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Operational Benefits</a:t>
            </a:r>
            <a:endParaRPr lang="en-US" sz="1833" dirty="0"/>
          </a:p>
        </p:txBody>
      </p:sp>
      <p:sp>
        <p:nvSpPr>
          <p:cNvPr id="21" name="Text 16"/>
          <p:cNvSpPr/>
          <p:nvPr/>
        </p:nvSpPr>
        <p:spPr>
          <a:xfrm>
            <a:off x="6284516" y="5261968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Reduced infrastructure costs through efficient resource utilization</a:t>
            </a:r>
            <a:endParaRPr lang="en-US" sz="1167" dirty="0"/>
          </a:p>
        </p:txBody>
      </p:sp>
      <p:sp>
        <p:nvSpPr>
          <p:cNvPr id="22" name="Text 17"/>
          <p:cNvSpPr/>
          <p:nvPr/>
        </p:nvSpPr>
        <p:spPr>
          <a:xfrm>
            <a:off x="6284516" y="5553174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Improved time-to-science for researchers and data scientists</a:t>
            </a:r>
            <a:endParaRPr lang="en-US" sz="1167" dirty="0"/>
          </a:p>
        </p:txBody>
      </p:sp>
      <p:sp>
        <p:nvSpPr>
          <p:cNvPr id="23" name="Text 18"/>
          <p:cNvSpPr/>
          <p:nvPr/>
        </p:nvSpPr>
        <p:spPr>
          <a:xfrm>
            <a:off x="6284516" y="5844382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Enhanced system reliability with container-based isolation</a:t>
            </a:r>
            <a:endParaRPr lang="en-US" sz="1167" dirty="0"/>
          </a:p>
        </p:txBody>
      </p:sp>
      <p:sp>
        <p:nvSpPr>
          <p:cNvPr id="24" name="Text 19"/>
          <p:cNvSpPr/>
          <p:nvPr/>
        </p:nvSpPr>
        <p:spPr>
          <a:xfrm>
            <a:off x="6284516" y="6135589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Simplified operations with Kubernetes-native tooling</a:t>
            </a:r>
            <a:endParaRPr lang="en-US" sz="116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167209"/>
            <a:ext cx="8252222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Alternative Approach: Native Slurm Operator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31925" y="2081708"/>
            <a:ext cx="4171454" cy="311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Kubernetes-Native Slurm Deployment</a:t>
            </a:r>
            <a:endParaRPr lang="en-US" sz="1958" dirty="0"/>
          </a:p>
        </p:txBody>
      </p:sp>
      <p:sp>
        <p:nvSpPr>
          <p:cNvPr id="4" name="Text 2"/>
          <p:cNvSpPr/>
          <p:nvPr/>
        </p:nvSpPr>
        <p:spPr>
          <a:xfrm>
            <a:off x="631925" y="2551410"/>
            <a:ext cx="583703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 alternative architecture involves running Slurm entirely inside Kubernetes using the </a:t>
            </a:r>
            <a:r>
              <a:rPr lang="en-US" sz="1208" u="sng" dirty="0">
                <a:solidFill>
                  <a:srgbClr val="359DDF"/>
                </a:solidFill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SchedMD Slurm Operator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 This approach handles the complete lifecycle of controllers and compute pods through Kubernetes Custom Resource Definitions (CRDs).</a:t>
            </a:r>
            <a:endParaRPr lang="en-US" sz="1208" dirty="0"/>
          </a:p>
        </p:txBody>
      </p:sp>
      <p:sp>
        <p:nvSpPr>
          <p:cNvPr id="5" name="Text 3"/>
          <p:cNvSpPr/>
          <p:nvPr/>
        </p:nvSpPr>
        <p:spPr>
          <a:xfrm>
            <a:off x="631925" y="3704432"/>
            <a:ext cx="5837039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Advantages: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Simpler for new deployments, leverages Kubernetes-native constructs, reduces external dependencies, provides declarative job definitions.</a:t>
            </a:r>
            <a:endParaRPr lang="en-US" sz="1208" dirty="0"/>
          </a:p>
        </p:txBody>
      </p:sp>
      <p:sp>
        <p:nvSpPr>
          <p:cNvPr id="6" name="Text 4"/>
          <p:cNvSpPr/>
          <p:nvPr/>
        </p:nvSpPr>
        <p:spPr>
          <a:xfrm>
            <a:off x="631925" y="4604743"/>
            <a:ext cx="5837039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Trade-offs: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Locks architecture to Slurm scheduler, limiting future flexibility to adopt alternative schedulers. Less suitable for organizations with existing Slurm infrastructure requiring gradual migration.</a:t>
            </a:r>
            <a:endParaRPr lang="en-US" sz="1208" dirty="0"/>
          </a:p>
        </p:txBody>
      </p:sp>
      <p:sp>
        <p:nvSpPr>
          <p:cNvPr id="7" name="Shape 5"/>
          <p:cNvSpPr/>
          <p:nvPr/>
        </p:nvSpPr>
        <p:spPr>
          <a:xfrm>
            <a:off x="6860679" y="2101454"/>
            <a:ext cx="4705648" cy="2511326"/>
          </a:xfrm>
          <a:prstGeom prst="roundRect">
            <a:avLst>
              <a:gd name="adj" fmla="val 943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6"/>
          <p:cNvSpPr/>
          <p:nvPr/>
        </p:nvSpPr>
        <p:spPr>
          <a:xfrm>
            <a:off x="6852841" y="2101454"/>
            <a:ext cx="4721324" cy="2511326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7010797" y="2219920"/>
            <a:ext cx="4405412" cy="2274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apiVersion: slurm.schedmd.com/v1alpha1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kind: 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SlurmJob</a:t>
            </a:r>
            <a:endParaRPr lang="en-US" sz="1208" dirty="0">
              <a:solidFill>
                <a:srgbClr val="384653"/>
              </a:solidFill>
              <a:highlight>
                <a:srgbClr val="F2F2F2"/>
              </a:highlight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metadata: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name: 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mpi-testspec</a:t>
            </a: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: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partition: default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tasks: 4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 image: ghcr.io/schedmd/slurm:latest  command: ["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mpirun</a:t>
            </a: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", "hostname"]</a:t>
            </a:r>
            <a:endParaRPr lang="en-US" sz="1208" dirty="0"/>
          </a:p>
        </p:txBody>
      </p:sp>
      <p:sp>
        <p:nvSpPr>
          <p:cNvPr id="10" name="Text 8"/>
          <p:cNvSpPr/>
          <p:nvPr/>
        </p:nvSpPr>
        <p:spPr>
          <a:xfrm>
            <a:off x="6860679" y="4790480"/>
            <a:ext cx="4705648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Best Use Case: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Greenfield deployments starting fresh with Kubernetes-first architecture and no legacy Slurm infrastructure to maintain.</a:t>
            </a:r>
            <a:endParaRPr lang="en-US" sz="120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1004</TotalTime>
  <Words>1905</Words>
  <Application>Microsoft Office PowerPoint</Application>
  <PresentationFormat>Widescreen</PresentationFormat>
  <Paragraphs>217</Paragraphs>
  <Slides>22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Backup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Giddu, Padma</dc:creator>
  <cp:lastModifiedBy>rajesh narayanan</cp:lastModifiedBy>
  <cp:revision>13</cp:revision>
  <dcterms:created xsi:type="dcterms:W3CDTF">2025-10-26T19:07:23Z</dcterms:created>
  <dcterms:modified xsi:type="dcterms:W3CDTF">2025-10-28T16:16:54Z</dcterms:modified>
</cp:coreProperties>
</file>